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32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354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E-commerce Recommendation Systems: Driving Growth with ML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065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Powering personalized customer experiences and boosting revenue.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35% of Amazon's sales come from recommendations.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8109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75% of consumers expect personalized shopping experiences.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9754"/>
            <a:ext cx="121548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Conclusion: The Engine of E-commerce Success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22521"/>
            <a:ext cx="4158734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2694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Essential for Growth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4659" y="3764994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Critical for e-commerce success.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022521"/>
            <a:ext cx="4158734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2709" y="32694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ML-Driven Evolution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82709" y="3764994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From basic rules to sophisticated Deep Learning.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022521"/>
            <a:ext cx="4158853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0759" y="3269456"/>
            <a:ext cx="29314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Complex Architectures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80759" y="3764994"/>
            <a:ext cx="36649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data pipelines, advanced ML.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017294"/>
            <a:ext cx="63578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4659" y="5264229"/>
            <a:ext cx="28288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is Personalized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84659" y="5759768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AI innovation.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17294"/>
            <a:ext cx="63578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1793" y="5264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Competitive Edge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1793" y="5759768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to market leadership.</a:t>
            </a:r>
            <a:endParaRPr lang="en-US" sz="1850" dirty="0"/>
          </a:p>
        </p:txBody>
      </p:sp>
      <p:sp>
        <p:nvSpPr>
          <p:cNvPr id="18" name="Rounded Rectangle 17"/>
          <p:cNvSpPr/>
          <p:nvPr/>
        </p:nvSpPr>
        <p:spPr>
          <a:xfrm>
            <a:off x="12812197" y="7644809"/>
            <a:ext cx="1690612" cy="4997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0492"/>
            <a:ext cx="98097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"Why": Unleashing Business Value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63259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160871"/>
            <a:ext cx="28614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Increased Sales &amp; AOV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65640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Boosts conversion rates by 10-30%.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263259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3160871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Enhanced Customer Engagement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00835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bounce rate by 5-15%.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263259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3160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Improved CLTV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365640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Fosters loyalty and repeat purchases.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98979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7724" y="5887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Effective Inventory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7724" y="6382941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Identifies popular/unpopular products.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776" y="4989790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55776" y="5887403"/>
            <a:ext cx="31119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Reduced Search Friction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55776" y="638294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find relevant products faster, avg. 2.7 clicks saved.</a:t>
            </a:r>
            <a:endParaRPr lang="en-US" sz="1850" dirty="0"/>
          </a:p>
        </p:txBody>
      </p:sp>
      <p:sp>
        <p:nvSpPr>
          <p:cNvPr id="18" name="TextBox 17"/>
          <p:cNvSpPr txBox="1"/>
          <p:nvPr/>
        </p:nvSpPr>
        <p:spPr>
          <a:xfrm>
            <a:off x="12780335" y="7591647"/>
            <a:ext cx="1733107" cy="563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027" y="616029"/>
            <a:ext cx="10951488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Recommendation Systems 101: Core Concepts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84027" y="1722834"/>
            <a:ext cx="503992" cy="50399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11975" y="1799749"/>
            <a:ext cx="54221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Algorithms suggesting relevant items to users</a:t>
            </a:r>
            <a:endParaRPr lang="en-US" sz="2050" dirty="0"/>
          </a:p>
        </p:txBody>
      </p:sp>
      <p:sp>
        <p:nvSpPr>
          <p:cNvPr id="5" name="Shape 3"/>
          <p:cNvSpPr/>
          <p:nvPr/>
        </p:nvSpPr>
        <p:spPr>
          <a:xfrm>
            <a:off x="784027" y="2674858"/>
            <a:ext cx="503992" cy="50399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11975" y="2751773"/>
            <a:ext cx="263556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Behavior Data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511975" y="3215521"/>
            <a:ext cx="1233439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Purchases, clicks, views, ratings, searches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84027" y="4022050"/>
            <a:ext cx="503992" cy="50399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511975" y="4098965"/>
            <a:ext cx="263556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Item Data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511975" y="4562713"/>
            <a:ext cx="1233439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Categories, descriptions, features, metadata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84027" y="5369243"/>
            <a:ext cx="503992" cy="50399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11975" y="5446157"/>
            <a:ext cx="283404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Content-Based Filtering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1511975" y="5909905"/>
            <a:ext cx="1233439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Recommends items similar to past liked items.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84027" y="6716435"/>
            <a:ext cx="503992" cy="50399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511975" y="6793349"/>
            <a:ext cx="2688074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Collaborative Filtering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1511975" y="7257098"/>
            <a:ext cx="1233439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Recommends items liked by similar users.</a:t>
            </a:r>
            <a:endParaRPr lang="en-US" sz="1750" dirty="0"/>
          </a:p>
        </p:txBody>
      </p:sp>
      <p:sp>
        <p:nvSpPr>
          <p:cNvPr id="17" name="Rounded Rectangle 16"/>
          <p:cNvSpPr/>
          <p:nvPr/>
        </p:nvSpPr>
        <p:spPr>
          <a:xfrm>
            <a:off x="12759070" y="7615595"/>
            <a:ext cx="1765004" cy="5289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71" y="879872"/>
            <a:ext cx="5031938" cy="64697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2670" y="767120"/>
            <a:ext cx="7716560" cy="534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Evolution: From Rules to Deep Learning</a:t>
            </a:r>
            <a:endParaRPr lang="en-US" sz="3350" dirty="0"/>
          </a:p>
        </p:txBody>
      </p:sp>
      <p:sp>
        <p:nvSpPr>
          <p:cNvPr id="5" name="Shape 1"/>
          <p:cNvSpPr/>
          <p:nvPr/>
        </p:nvSpPr>
        <p:spPr>
          <a:xfrm>
            <a:off x="6327100" y="1574483"/>
            <a:ext cx="22860" cy="5887879"/>
          </a:xfrm>
          <a:prstGeom prst="roundRect">
            <a:avLst>
              <a:gd name="adj" fmla="val 334031"/>
            </a:avLst>
          </a:prstGeom>
          <a:solidFill>
            <a:srgbClr val="D6BADD"/>
          </a:solidFill>
          <a:ln/>
        </p:spPr>
      </p:sp>
      <p:sp>
        <p:nvSpPr>
          <p:cNvPr id="6" name="Shape 2"/>
          <p:cNvSpPr/>
          <p:nvPr/>
        </p:nvSpPr>
        <p:spPr>
          <a:xfrm>
            <a:off x="6508730" y="1767483"/>
            <a:ext cx="545306" cy="22860"/>
          </a:xfrm>
          <a:prstGeom prst="roundRect">
            <a:avLst>
              <a:gd name="adj" fmla="val 334031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122610" y="1574483"/>
            <a:ext cx="408980" cy="40898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198751" y="1618536"/>
            <a:ext cx="25658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236143" y="1636871"/>
            <a:ext cx="2138839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Pre-2000s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236143" y="2013228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Systems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236143" y="2413159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Rule-based, Popularity-based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236143" y="2767608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Heuristics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6508730" y="3614976"/>
            <a:ext cx="545306" cy="22860"/>
          </a:xfrm>
          <a:prstGeom prst="roundRect">
            <a:avLst>
              <a:gd name="adj" fmla="val 334031"/>
            </a:avLst>
          </a:prstGeom>
          <a:solidFill>
            <a:srgbClr val="D6BADD"/>
          </a:solidFill>
          <a:ln/>
        </p:spPr>
      </p:sp>
      <p:sp>
        <p:nvSpPr>
          <p:cNvPr id="14" name="Shape 10"/>
          <p:cNvSpPr/>
          <p:nvPr/>
        </p:nvSpPr>
        <p:spPr>
          <a:xfrm>
            <a:off x="6122610" y="3421975"/>
            <a:ext cx="408980" cy="40898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198751" y="3466028"/>
            <a:ext cx="25658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7236143" y="3484364"/>
            <a:ext cx="2138839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2000s-2010s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7236143" y="3860721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Statistical &amp; ML Models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236143" y="4260652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Collaborative Filtering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7236143" y="4615101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Matrix Factorization (SVD)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7236143" y="4969550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Hybrid Models</a:t>
            </a:r>
            <a:endParaRPr lang="en-US" sz="1400" dirty="0"/>
          </a:p>
        </p:txBody>
      </p:sp>
      <p:sp>
        <p:nvSpPr>
          <p:cNvPr id="21" name="Shape 17"/>
          <p:cNvSpPr/>
          <p:nvPr/>
        </p:nvSpPr>
        <p:spPr>
          <a:xfrm>
            <a:off x="6508730" y="5816918"/>
            <a:ext cx="545306" cy="22860"/>
          </a:xfrm>
          <a:prstGeom prst="roundRect">
            <a:avLst>
              <a:gd name="adj" fmla="val 334031"/>
            </a:avLst>
          </a:prstGeom>
          <a:solidFill>
            <a:srgbClr val="D6BADD"/>
          </a:solidFill>
          <a:ln/>
        </p:spPr>
      </p:sp>
      <p:sp>
        <p:nvSpPr>
          <p:cNvPr id="22" name="Shape 18"/>
          <p:cNvSpPr/>
          <p:nvPr/>
        </p:nvSpPr>
        <p:spPr>
          <a:xfrm>
            <a:off x="6122610" y="5623917"/>
            <a:ext cx="408980" cy="40898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198751" y="5667970"/>
            <a:ext cx="25658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4" name="Text 20"/>
          <p:cNvSpPr/>
          <p:nvPr/>
        </p:nvSpPr>
        <p:spPr>
          <a:xfrm>
            <a:off x="7236143" y="5686306"/>
            <a:ext cx="2138839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2010s-Present</a:t>
            </a:r>
            <a:endParaRPr lang="en-US" sz="1650" dirty="0"/>
          </a:p>
        </p:txBody>
      </p:sp>
      <p:sp>
        <p:nvSpPr>
          <p:cNvPr id="25" name="Text 21"/>
          <p:cNvSpPr/>
          <p:nvPr/>
        </p:nvSpPr>
        <p:spPr>
          <a:xfrm>
            <a:off x="7236143" y="6062663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 Learning Era</a:t>
            </a:r>
            <a:endParaRPr lang="en-US" sz="1400" dirty="0"/>
          </a:p>
        </p:txBody>
      </p:sp>
      <p:sp>
        <p:nvSpPr>
          <p:cNvPr id="26" name="Text 22"/>
          <p:cNvSpPr/>
          <p:nvPr/>
        </p:nvSpPr>
        <p:spPr>
          <a:xfrm>
            <a:off x="7236143" y="6462593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Networks, Embeddings</a:t>
            </a:r>
            <a:endParaRPr lang="en-US" sz="1400" dirty="0"/>
          </a:p>
        </p:txBody>
      </p:sp>
      <p:sp>
        <p:nvSpPr>
          <p:cNvPr id="27" name="Text 23"/>
          <p:cNvSpPr/>
          <p:nvPr/>
        </p:nvSpPr>
        <p:spPr>
          <a:xfrm>
            <a:off x="7236143" y="6817043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Graph Neural Networks</a:t>
            </a:r>
            <a:endParaRPr lang="en-US" sz="1400" dirty="0"/>
          </a:p>
        </p:txBody>
      </p:sp>
      <p:sp>
        <p:nvSpPr>
          <p:cNvPr id="28" name="Text 24"/>
          <p:cNvSpPr/>
          <p:nvPr/>
        </p:nvSpPr>
        <p:spPr>
          <a:xfrm>
            <a:off x="7236143" y="7171492"/>
            <a:ext cx="675798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Reinforcement Learning</a:t>
            </a:r>
            <a:endParaRPr lang="en-US" sz="1400" dirty="0"/>
          </a:p>
        </p:txBody>
      </p:sp>
      <p:sp>
        <p:nvSpPr>
          <p:cNvPr id="29" name="Rounded Rectangle 28"/>
          <p:cNvSpPr/>
          <p:nvPr/>
        </p:nvSpPr>
        <p:spPr>
          <a:xfrm>
            <a:off x="12844130" y="7581014"/>
            <a:ext cx="1679944" cy="5422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2046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Existing ML Systems: Collaborative Filtering in Depth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38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User-Based CF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2963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Finds users with similar tastes.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9635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Recommends what they like.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66308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Challenges: Scalability, "cold-start" for new users.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3138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Item-Based CF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372963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Finds items similar to liked ones.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419635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Example: Amazon's "Customers Who Bought This Also Bought".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504610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Advantages: More stable, less sensitive to new users.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313836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Matrix Factorization (e.g., SVD)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7901" y="4081582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Decomposes user-item matrix into latent factors.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493133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Identifies hidden preferences.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77901" y="539805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Powers many modern systems (e.g., Netflix).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877901" y="624780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10% RMSE improvement in Netflix Prize.</a:t>
            </a:r>
            <a:endParaRPr lang="en-US" sz="1850" dirty="0"/>
          </a:p>
        </p:txBody>
      </p:sp>
      <p:sp>
        <p:nvSpPr>
          <p:cNvPr id="16" name="Rounded Rectangle 15"/>
          <p:cNvSpPr/>
          <p:nvPr/>
        </p:nvSpPr>
        <p:spPr>
          <a:xfrm>
            <a:off x="12833498" y="7676707"/>
            <a:ext cx="1722474" cy="4678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77" y="937736"/>
            <a:ext cx="4941927" cy="63540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2238" y="878681"/>
            <a:ext cx="7619524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Existing ML Systems: Content-Based &amp; Hybrid Approaches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38" y="2486382"/>
            <a:ext cx="1088827" cy="21927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068830" y="2704148"/>
            <a:ext cx="2754749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Content-Based Filtering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2068830" y="3155037"/>
            <a:ext cx="631293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Analyzes item attributes and user profiles.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2068830" y="3634026"/>
            <a:ext cx="631293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Example: Recommending sneakers based on brand preference.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2068830" y="4113014"/>
            <a:ext cx="631293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Handles "cold-start" for new items.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38" y="4679156"/>
            <a:ext cx="1088827" cy="26717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8830" y="4896922"/>
            <a:ext cx="256210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Hybrid Systems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68830" y="5347811"/>
            <a:ext cx="631293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Combines CF and content-based methods.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068830" y="5826800"/>
            <a:ext cx="631293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Addresses limitations of single approaches.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2068830" y="6305788"/>
            <a:ext cx="631293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Often uses weighted averaging or ensembles.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2068830" y="6784777"/>
            <a:ext cx="631293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Achieves 20-40% better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425" y="429935"/>
            <a:ext cx="9440585" cy="458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Modern Architecture: The ML Recommendation Pipeline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545425" y="1200031"/>
            <a:ext cx="155853" cy="1226463"/>
          </a:xfrm>
          <a:prstGeom prst="roundRect">
            <a:avLst>
              <a:gd name="adj" fmla="val 420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57131" y="1355884"/>
            <a:ext cx="2604730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Ingestion &amp; Preprocessing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857131" y="1678543"/>
            <a:ext cx="13227844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Collects real-time user interactions &amp; item features.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57131" y="2021324"/>
            <a:ext cx="13227844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Lake for storage, Spark for ETL.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79145" y="2543294"/>
            <a:ext cx="155853" cy="1226463"/>
          </a:xfrm>
          <a:prstGeom prst="roundRect">
            <a:avLst>
              <a:gd name="adj" fmla="val 420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0851" y="2699147"/>
            <a:ext cx="3177778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Engineering &amp; Model Training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090851" y="3021806"/>
            <a:ext cx="12994124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Transforms raw data into features.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1090851" y="3364587"/>
            <a:ext cx="12994124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Offline training of ML models (TensorFlow/PyTorch).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1012984" y="3886557"/>
            <a:ext cx="155853" cy="1226463"/>
          </a:xfrm>
          <a:prstGeom prst="roundRect">
            <a:avLst>
              <a:gd name="adj" fmla="val 420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324689" y="4042410"/>
            <a:ext cx="1833563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Candidate Generation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1324689" y="4365069"/>
            <a:ext cx="1276028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Retrieves a large set of potentially relevant items.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324689" y="4707850"/>
            <a:ext cx="1276028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simpler, faster models.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1246703" y="5229820"/>
            <a:ext cx="155853" cy="1226463"/>
          </a:xfrm>
          <a:prstGeom prst="roundRect">
            <a:avLst>
              <a:gd name="adj" fmla="val 420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558409" y="5385673"/>
            <a:ext cx="1833563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Ranking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558409" y="5708333"/>
            <a:ext cx="12526566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Applies complex models to score and rank items.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1558409" y="6051113"/>
            <a:ext cx="12526566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Considers context (time, device, session).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1012984" y="6573083"/>
            <a:ext cx="155853" cy="1226463"/>
          </a:xfrm>
          <a:prstGeom prst="roundRect">
            <a:avLst>
              <a:gd name="adj" fmla="val 420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324689" y="6728936"/>
            <a:ext cx="1833563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Serving &amp; A/B Testing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1324689" y="7051596"/>
            <a:ext cx="1276028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Deploys models via low-latency API.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1324689" y="7394377"/>
            <a:ext cx="1276028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Continuously A/B tests algorithms.</a:t>
            </a:r>
            <a:endParaRPr lang="en-US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2780335" y="7643694"/>
            <a:ext cx="1722474" cy="4902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055" y="530781"/>
            <a:ext cx="7223165" cy="369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Machine Learning Techniques in Modern Systems</a:t>
            </a:r>
            <a:endParaRPr lang="en-US" sz="2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" y="1089184"/>
            <a:ext cx="314325" cy="3143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0055" y="1560671"/>
            <a:ext cx="2399824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Deep Learning (DNNs, RNNs, CNNs)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440055" y="1820942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Learns complex non-linear relationships.</a:t>
            </a:r>
            <a:endParaRPr lang="en-US" sz="950" dirty="0"/>
          </a:p>
        </p:txBody>
      </p:sp>
      <p:sp>
        <p:nvSpPr>
          <p:cNvPr id="7" name="Text 3"/>
          <p:cNvSpPr/>
          <p:nvPr/>
        </p:nvSpPr>
        <p:spPr>
          <a:xfrm>
            <a:off x="440055" y="2097405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Captures sequential user behavior.</a:t>
            </a:r>
            <a:endParaRPr lang="en-US" sz="950" dirty="0"/>
          </a:p>
        </p:txBody>
      </p:sp>
      <p:sp>
        <p:nvSpPr>
          <p:cNvPr id="8" name="Text 4"/>
          <p:cNvSpPr/>
          <p:nvPr/>
        </p:nvSpPr>
        <p:spPr>
          <a:xfrm>
            <a:off x="440055" y="2373868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for embeddings, ranking models (e.g., Google's Wide &amp; Deep).</a:t>
            </a:r>
            <a:endParaRPr lang="en-US" sz="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" y="2889290"/>
            <a:ext cx="314325" cy="3143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40055" y="3360777"/>
            <a:ext cx="1479471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Embeddings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440055" y="3621048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 users and items as dense vectors.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440055" y="3897511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Measures similarity effectively.</a:t>
            </a:r>
            <a:endParaRPr lang="en-US" sz="950" dirty="0"/>
          </a:p>
        </p:txBody>
      </p:sp>
      <p:sp>
        <p:nvSpPr>
          <p:cNvPr id="13" name="Text 8"/>
          <p:cNvSpPr/>
          <p:nvPr/>
        </p:nvSpPr>
        <p:spPr>
          <a:xfrm>
            <a:off x="440055" y="4173974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Generated via Word2Vec, Autoencoders, Deep Learning.</a:t>
            </a:r>
            <a:endParaRPr lang="en-US" sz="9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55" y="4689396"/>
            <a:ext cx="314325" cy="31432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40055" y="5160883"/>
            <a:ext cx="1967746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Reinforcement Learning (RL)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440055" y="5421154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Treats recommendation as sequential decision-making.</a:t>
            </a:r>
            <a:endParaRPr lang="en-US" sz="950" dirty="0"/>
          </a:p>
        </p:txBody>
      </p:sp>
      <p:sp>
        <p:nvSpPr>
          <p:cNvPr id="17" name="Text 11"/>
          <p:cNvSpPr/>
          <p:nvPr/>
        </p:nvSpPr>
        <p:spPr>
          <a:xfrm>
            <a:off x="440055" y="5697617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Agent learns to maximize long-term rewards (e.g., CLTV).</a:t>
            </a:r>
            <a:endParaRPr lang="en-US" sz="950" dirty="0"/>
          </a:p>
        </p:txBody>
      </p:sp>
      <p:sp>
        <p:nvSpPr>
          <p:cNvPr id="18" name="Text 12"/>
          <p:cNvSpPr/>
          <p:nvPr/>
        </p:nvSpPr>
        <p:spPr>
          <a:xfrm>
            <a:off x="440055" y="5974080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Example: Netflix optimizes video sequence suggestions.</a:t>
            </a:r>
            <a:endParaRPr lang="en-US" sz="9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55" y="6489502"/>
            <a:ext cx="314325" cy="31432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40055" y="6960989"/>
            <a:ext cx="2083475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Graph Neural Networks (GNNs)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440055" y="7221260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Models complex relationships (users, items, attributes).</a:t>
            </a:r>
            <a:endParaRPr lang="en-US" sz="950" dirty="0"/>
          </a:p>
        </p:txBody>
      </p:sp>
      <p:sp>
        <p:nvSpPr>
          <p:cNvPr id="22" name="Text 15"/>
          <p:cNvSpPr/>
          <p:nvPr/>
        </p:nvSpPr>
        <p:spPr>
          <a:xfrm>
            <a:off x="440055" y="7497723"/>
            <a:ext cx="82638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Leverages graph structure for rich connections (social networks).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65033"/>
            <a:ext cx="60720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Impact &amp; Future Trends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477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Hyper-Personalization: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Real-time, context-aware for individuals.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Explainable AI (XAI):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Providing reasons for recommendations.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Fairness &amp; Bias Mitigation: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Ensuring diverse, equitable recommendations.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Multi-Objective Optimization: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Balancing relevance, diversity, novelty, business goals.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Privacy-Preserving ML: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Federated Learning for data privacy.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814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Cross-Domain Recommendations: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Suggesting items across categories or platforms.</a:t>
            </a:r>
            <a:endParaRPr lang="en-US" sz="1850" dirty="0"/>
          </a:p>
        </p:txBody>
      </p:sp>
      <p:sp>
        <p:nvSpPr>
          <p:cNvPr id="9" name="Rounded Rectangle 8"/>
          <p:cNvSpPr/>
          <p:nvPr/>
        </p:nvSpPr>
        <p:spPr>
          <a:xfrm>
            <a:off x="12801600" y="7644809"/>
            <a:ext cx="1711842" cy="4997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685</Words>
  <Application>Microsoft Office PowerPoint</Application>
  <PresentationFormat>Custom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MR.AKULA</dc:creator>
  <cp:lastModifiedBy>Lenovo</cp:lastModifiedBy>
  <cp:revision>2</cp:revision>
  <dcterms:created xsi:type="dcterms:W3CDTF">2025-06-26T13:28:22Z</dcterms:created>
  <dcterms:modified xsi:type="dcterms:W3CDTF">2025-06-26T15:47:08Z</dcterms:modified>
</cp:coreProperties>
</file>